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5143500" cx="9144000"/>
  <p:notesSz cx="6858000" cy="9144000"/>
  <p:embeddedFontLst>
    <p:embeddedFont>
      <p:font typeface="Roboto"/>
      <p:regular r:id="rId73"/>
      <p:bold r:id="rId74"/>
      <p:italic r:id="rId75"/>
      <p:boldItalic r:id="rId76"/>
    </p:embeddedFont>
    <p:embeddedFont>
      <p:font typeface="Lato"/>
      <p:regular r:id="rId77"/>
      <p:bold r:id="rId78"/>
      <p:italic r:id="rId79"/>
      <p:boldItalic r:id="rId80"/>
    </p:embeddedFont>
    <p:embeddedFont>
      <p:font typeface="Merriweather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erriweather-boldItalic.fntdata"/><Relationship Id="rId83" Type="http://schemas.openxmlformats.org/officeDocument/2006/relationships/font" Target="fonts/Merriweather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boldItalic.fntdata"/><Relationship Id="rId82" Type="http://schemas.openxmlformats.org/officeDocument/2006/relationships/font" Target="fonts/Merriweather-bold.fntdata"/><Relationship Id="rId81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regular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oboto-italic.fntdata"/><Relationship Id="rId30" Type="http://schemas.openxmlformats.org/officeDocument/2006/relationships/slide" Target="slides/slide25.xml"/><Relationship Id="rId74" Type="http://schemas.openxmlformats.org/officeDocument/2006/relationships/font" Target="fonts/Roboto-bold.fntdata"/><Relationship Id="rId33" Type="http://schemas.openxmlformats.org/officeDocument/2006/relationships/slide" Target="slides/slide28.xml"/><Relationship Id="rId77" Type="http://schemas.openxmlformats.org/officeDocument/2006/relationships/font" Target="fonts/Lato-regular.fntdata"/><Relationship Id="rId32" Type="http://schemas.openxmlformats.org/officeDocument/2006/relationships/slide" Target="slides/slide27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30.xml"/><Relationship Id="rId79" Type="http://schemas.openxmlformats.org/officeDocument/2006/relationships/font" Target="fonts/Lato-italic.fntdata"/><Relationship Id="rId34" Type="http://schemas.openxmlformats.org/officeDocument/2006/relationships/slide" Target="slides/slide29.xml"/><Relationship Id="rId78" Type="http://schemas.openxmlformats.org/officeDocument/2006/relationships/font" Target="fonts/Lato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Edited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e3bc6cf1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e3bc6cf1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e3bc6cf1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e3bc6cf1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e3bc6cf1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e3bc6cf1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e3bc6cf1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e3bc6cf1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e3bc6cf1c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e3bc6cf1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e3bc6cf1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e3bc6cf1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e3bc6cf1c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e3bc6cf1c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e3bc6cf1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e3bc6cf1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e3bc6cf1c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e3bc6cf1c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e3bc6cf1c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e3bc6cf1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e3bc6cf1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e3bc6cf1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e3bc6cf1c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e3bc6cf1c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e3bc6cf1c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e3bc6cf1c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e3bc6cf1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e3bc6cf1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53f6a4e2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53f6a4e2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e3bc6cf1c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e3bc6cf1c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Micro-stepping obviously improves the angular precision, but alongside it may help to improve angular velocity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53f6a4e2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53f6a4e2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Micro-stepping obviously improves the angular precision, but alongside it may help to improve angular velocity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e3bc6cf1c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e3bc6cf1c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Micro-stepping obviously improves the angular precision, but alongside it may help to improve angular velocity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e3bc6cf1c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e3bc6cf1c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e3bc6cf1c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e3bc6cf1c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e3bc6cf1c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e3bc6cf1c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e3bc6cf1c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e3bc6cf1c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e3bc6cf1c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e3bc6cf1c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e3bc6cf1c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e3bc6cf1c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e9574ff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e9574ff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e9574ffd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9e9574ffd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e9574ffd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e9574ffd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9e9574ffd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9e9574ffd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e9574ffd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e9574ffd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e9574ffd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9e9574ffd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e9574ffd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e9574ffd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e3bc6cf1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e3bc6cf1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project interfaces with project #5425 at VISL Laboratory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e3bc6cf1c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e3bc6cf1c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ec8326a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ec8326a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559a2445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559a2445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559a2445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559a244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559a2445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559a2445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559a2445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559a2445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ec8326a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ec8326a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ec8326a9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ec8326a9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ec8326a9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ec8326a9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9e3bc6cf1c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9e3bc6cf1c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e3bc6cf1c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e3bc6cf1c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ec8326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9ec8326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efb3682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9efb3682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53f6a4e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a53f6a4e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53f6a4e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53f6a4e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53f6a4e2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53f6a4e2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53f6a4e2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53f6a4e2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a53f6a4e2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a53f6a4e2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53f6a4e2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53f6a4e2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53f6a4e2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a53f6a4e2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e3bc6cf1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e3bc6cf1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53f6a4e2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53f6a4e2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53f6a4e2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53f6a4e2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53f6a4e2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53f6a4e2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53f6a4e2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a53f6a4e2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53f6a4e2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53f6a4e2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53f6a4e2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53f6a4e2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a53f6a4e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a53f6a4e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53f6a4e2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53f6a4e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e3bc6cf1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e3bc6cf1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3bc6cf1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3bc6cf1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e3bc6cf1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e3bc6cf1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61" name="Google Shape;61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ximea.com/support/wiki/allprod/Low_latency_H264_streaming#:~:text=Glass%20to%20Glass%20delay,-Low%20delay%20video&amp;text=Glass%2Dto%2Dglass%20video%20latency,the%20glass%20of%20the%20monitor.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Relationship Id="rId5" Type="http://schemas.openxmlformats.org/officeDocument/2006/relationships/image" Target="../media/image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50.png"/><Relationship Id="rId6" Type="http://schemas.openxmlformats.org/officeDocument/2006/relationships/image" Target="../media/image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Relationship Id="rId4" Type="http://schemas.openxmlformats.org/officeDocument/2006/relationships/image" Target="../media/image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image" Target="../media/image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youtu.be/vYopR_5U33Y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52.png"/><Relationship Id="rId7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80050" y="747125"/>
            <a:ext cx="4301700" cy="14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Controlling A Gimbal to Follow A Drone, Handling Input Delay with Prediction</a:t>
            </a:r>
            <a:endParaRPr/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0" y="2571750"/>
            <a:ext cx="43017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 Sarig &amp; Idan Anner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by Ilan Rusnak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16936" r="0" t="0"/>
          <a:stretch/>
        </p:blipFill>
        <p:spPr>
          <a:xfrm flipH="1">
            <a:off x="4381749" y="723612"/>
            <a:ext cx="4762251" cy="3696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75" y="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8687700" y="4813500"/>
            <a:ext cx="456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1/36</a:t>
            </a:r>
            <a:endParaRPr sz="1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/>
              <a:t> Overview - The Gimbal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505700"/>
            <a:ext cx="50241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Model:		Flir PTU-46-17.5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Motors Type:	Stepper, open loop (NEMA 17)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 size:		1.8 [deg]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Resolution:	0.05 [deg]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Max. Speed:	300 [deg/sec]</a:t>
            </a:r>
            <a:endParaRPr sz="1600"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125" y="1369713"/>
            <a:ext cx="3503400" cy="3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8687700" y="4813500"/>
            <a:ext cx="456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/>
              <a:t> Overview - The Camera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505700"/>
            <a:ext cx="50241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Model:		Kayeton 6-60mm High Speed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Zoom Type:	Fixed, Tunable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Frame Rate:	120 [FPS]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Resolution:	1280x720 [pixels]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E2E Delay:	 [sec] ( as measured by us</a:t>
            </a:r>
            <a:r>
              <a:rPr lang="en" sz="1600"/>
              <a:t>)</a:t>
            </a:r>
            <a:endParaRPr sz="1600"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0" l="2257" r="0" t="0"/>
          <a:stretch/>
        </p:blipFill>
        <p:spPr>
          <a:xfrm>
            <a:off x="5335800" y="1859041"/>
            <a:ext cx="3808200" cy="267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8687700" y="4813500"/>
            <a:ext cx="456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/>
              <a:t> Overview - The Stepper Driver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85" y="1391850"/>
            <a:ext cx="6378829" cy="33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8687700" y="4813500"/>
            <a:ext cx="456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/>
              <a:t> Overview - The Stepper Driver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505700"/>
            <a:ext cx="50241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Driver</a:t>
            </a:r>
            <a:r>
              <a:rPr b="1" lang="en" sz="1600"/>
              <a:t>: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Model:			A4988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Input Voltage:		0 to 35 [V]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Output Voltage:	-2 to 37 [V]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Microstepping:		½, ¼ , ⅛, 1/16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Microcontroller: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Model:			Arduino Nano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Clock Speed:		16 [MHz]</a:t>
            </a:r>
            <a:endParaRPr sz="170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399" y="1348975"/>
            <a:ext cx="1849599" cy="175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4">
            <a:alphaModFix/>
          </a:blip>
          <a:srcRect b="10183" l="0" r="0" t="8608"/>
          <a:stretch/>
        </p:blipFill>
        <p:spPr>
          <a:xfrm>
            <a:off x="5584500" y="3168950"/>
            <a:ext cx="3503401" cy="19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5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10/36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/>
              <a:t> Overview - Computer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11700" y="1505700"/>
            <a:ext cx="50241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Model:	Nvidia Jetson AGX Xavier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OS:		Linux, Ubuntu (Jetpack)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CPU:	8-core ARM x64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GPU:	512-core Volta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8218" l="8466" r="9411" t="7485"/>
          <a:stretch/>
        </p:blipFill>
        <p:spPr>
          <a:xfrm>
            <a:off x="4603825" y="1696788"/>
            <a:ext cx="4228475" cy="32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Diagrams</a:t>
            </a:r>
            <a:endParaRPr sz="3000"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b="0" l="11111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Diagrams</a:t>
            </a:r>
            <a:r>
              <a:rPr lang="en"/>
              <a:t> - Top Level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8805"/>
            <a:ext cx="9144000" cy="141234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/>
          <p:nvPr/>
        </p:nvSpPr>
        <p:spPr>
          <a:xfrm>
            <a:off x="4758300" y="3044200"/>
            <a:ext cx="1483200" cy="96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12/36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Diagrams - Control System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429525"/>
            <a:ext cx="8839204" cy="332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13/36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Diagrams - E2E Delay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112350" y="1564775"/>
            <a:ext cx="89193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Roboto"/>
                <a:ea typeface="Roboto"/>
                <a:cs typeface="Roboto"/>
                <a:sym typeface="Roboto"/>
              </a:rPr>
              <a:t>“Glass-to-glass video latency, also called end-to-end (E2E) video delay, is indicating the period of time from when the photons of a visible event pass through the lens glass of the camera till the moment when the nal image is delivered to the glass of the monitor.”</a:t>
            </a:r>
            <a:endParaRPr b="1" i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112350" y="2615125"/>
            <a:ext cx="2022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ximea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5">
            <a:alphaModFix/>
          </a:blip>
          <a:srcRect b="21283" l="12377" r="13100" t="9769"/>
          <a:stretch/>
        </p:blipFill>
        <p:spPr>
          <a:xfrm>
            <a:off x="3805388" y="2725400"/>
            <a:ext cx="1533200" cy="1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14/36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Diagrams - Control System + E2E Delay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7932"/>
            <a:ext cx="9144000" cy="1282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3"/>
          <p:cNvCxnSpPr/>
          <p:nvPr/>
        </p:nvCxnSpPr>
        <p:spPr>
          <a:xfrm flipH="1" rot="10800000">
            <a:off x="2253975" y="3660550"/>
            <a:ext cx="654900" cy="1059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33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15/36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300" y="500925"/>
            <a:ext cx="37044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Introduction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Background &amp; Motivation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Objectives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Academic Sources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Hardware</a:t>
            </a:r>
            <a:r>
              <a:rPr lang="en" sz="1700"/>
              <a:t> Overview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Block Diagrams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Integration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Driver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Arduino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In-Depth Control Review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System Modeling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Kalman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Controller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Forward Prediction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Performance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Summary &amp; Conclusion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Questions</a:t>
            </a:r>
            <a:endParaRPr sz="1700"/>
          </a:p>
        </p:txBody>
      </p:sp>
      <p:sp>
        <p:nvSpPr>
          <p:cNvPr id="95" name="Google Shape;95;p16"/>
          <p:cNvSpPr txBox="1"/>
          <p:nvPr/>
        </p:nvSpPr>
        <p:spPr>
          <a:xfrm>
            <a:off x="8489700" y="4698300"/>
            <a:ext cx="6543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8687700" y="4813500"/>
            <a:ext cx="456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Diagrams - Control System + E2E Delay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19" y="1348600"/>
            <a:ext cx="7861746" cy="34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4"/>
          <p:cNvCxnSpPr/>
          <p:nvPr/>
        </p:nvCxnSpPr>
        <p:spPr>
          <a:xfrm flipH="1" rot="10800000">
            <a:off x="1974625" y="3386850"/>
            <a:ext cx="1520400" cy="868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4"/>
          <p:cNvCxnSpPr/>
          <p:nvPr/>
        </p:nvCxnSpPr>
        <p:spPr>
          <a:xfrm flipH="1" rot="10800000">
            <a:off x="2767350" y="4433400"/>
            <a:ext cx="1310100" cy="537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34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16/36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 sz="3000"/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b="0" l="14145" r="12254" t="0"/>
          <a:stretch/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- </a:t>
            </a:r>
            <a:r>
              <a:rPr lang="en"/>
              <a:t>Optimizing for the A4988 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311700" y="1505700"/>
            <a:ext cx="50241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Remindier: The controller has changed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PTU-46-17.5 specs are the upper bound for the performance we can get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1600"/>
              </a:spcAft>
              <a:buSzPts val="1700"/>
              <a:buChar char="●"/>
            </a:pPr>
            <a:r>
              <a:rPr lang="en" sz="1700"/>
              <a:t>The true performance will be determined by the </a:t>
            </a:r>
            <a:r>
              <a:rPr b="1" lang="en" sz="1700"/>
              <a:t>input voltage</a:t>
            </a:r>
            <a:r>
              <a:rPr lang="en" sz="1700"/>
              <a:t> and </a:t>
            </a:r>
            <a:r>
              <a:rPr b="1" lang="en" sz="1700"/>
              <a:t>microstepping</a:t>
            </a:r>
            <a:r>
              <a:rPr lang="en" sz="1700"/>
              <a:t> configuration</a:t>
            </a:r>
            <a:endParaRPr sz="1700"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350" y="1587400"/>
            <a:ext cx="3573549" cy="1716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61" name="Google Shape;261;p36"/>
          <p:cNvGrpSpPr/>
          <p:nvPr/>
        </p:nvGrpSpPr>
        <p:grpSpPr>
          <a:xfrm>
            <a:off x="5825600" y="3844850"/>
            <a:ext cx="3132300" cy="525000"/>
            <a:chOff x="5330350" y="2313675"/>
            <a:chExt cx="3132300" cy="525000"/>
          </a:xfrm>
        </p:grpSpPr>
        <p:sp>
          <p:nvSpPr>
            <p:cNvPr id="262" name="Google Shape;262;p36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6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4" name="Google Shape;264;p36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pic>
        <p:nvPicPr>
          <p:cNvPr id="265" name="Google Shape;265;p36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- Optimizing for the A4988 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 txBox="1"/>
          <p:nvPr>
            <p:ph idx="1" type="body"/>
          </p:nvPr>
        </p:nvSpPr>
        <p:spPr>
          <a:xfrm>
            <a:off x="311700" y="1505700"/>
            <a:ext cx="50241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Remindier: The controller has changed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PTU-46-17.5 specs are the upper bound for the performance we can get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1600"/>
              </a:spcAft>
              <a:buSzPts val="1700"/>
              <a:buChar char="●"/>
            </a:pPr>
            <a:r>
              <a:rPr lang="en" sz="1700"/>
              <a:t>The true performance will be determined by the </a:t>
            </a:r>
            <a:r>
              <a:rPr b="1" lang="en" sz="1700"/>
              <a:t>input voltage</a:t>
            </a:r>
            <a:r>
              <a:rPr lang="en" sz="1700"/>
              <a:t> and </a:t>
            </a:r>
            <a:r>
              <a:rPr b="1" lang="en" sz="1700"/>
              <a:t>microstepping</a:t>
            </a:r>
            <a:r>
              <a:rPr lang="en" sz="1700"/>
              <a:t> configuration</a:t>
            </a:r>
            <a:endParaRPr sz="1700"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350" y="1587400"/>
            <a:ext cx="3573549" cy="1716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73" name="Google Shape;273;p37"/>
          <p:cNvGrpSpPr/>
          <p:nvPr/>
        </p:nvGrpSpPr>
        <p:grpSpPr>
          <a:xfrm>
            <a:off x="5825600" y="3844850"/>
            <a:ext cx="3132300" cy="525000"/>
            <a:chOff x="5330350" y="2313675"/>
            <a:chExt cx="3132300" cy="525000"/>
          </a:xfrm>
        </p:grpSpPr>
        <p:sp>
          <p:nvSpPr>
            <p:cNvPr id="274" name="Google Shape;274;p37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7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76" name="Google Shape;276;p37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pic>
        <p:nvPicPr>
          <p:cNvPr id="277" name="Google Shape;277;p37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- Optimizing for the A4988 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 txBox="1"/>
          <p:nvPr>
            <p:ph idx="1" type="body"/>
          </p:nvPr>
        </p:nvSpPr>
        <p:spPr>
          <a:xfrm>
            <a:off x="311700" y="1505700"/>
            <a:ext cx="36618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Raising input voltage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Enabling Micro-stepping</a:t>
            </a:r>
            <a:endParaRPr sz="1700"/>
          </a:p>
        </p:txBody>
      </p:sp>
      <p:pic>
        <p:nvPicPr>
          <p:cNvPr id="284" name="Google Shape;284;p38"/>
          <p:cNvPicPr preferRelativeResize="0"/>
          <p:nvPr/>
        </p:nvPicPr>
        <p:blipFill rotWithShape="1">
          <a:blip r:embed="rId3">
            <a:alphaModFix/>
          </a:blip>
          <a:srcRect b="0" l="59482" r="0" t="0"/>
          <a:stretch/>
        </p:blipFill>
        <p:spPr>
          <a:xfrm>
            <a:off x="3973544" y="1505700"/>
            <a:ext cx="4858759" cy="3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17/36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- Optimizing for the A4988 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311700" y="150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Enabling Micro-stepping</a:t>
            </a:r>
            <a:endParaRPr b="1" sz="1600"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30800"/>
            <a:ext cx="8839204" cy="239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- Optimizing for the A4988 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311700" y="150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Supplying Higher Voltage</a:t>
            </a:r>
            <a:endParaRPr b="1" sz="1600"/>
          </a:p>
        </p:txBody>
      </p:sp>
      <p:sp>
        <p:nvSpPr>
          <p:cNvPr id="301" name="Google Shape;301;p40"/>
          <p:cNvSpPr txBox="1"/>
          <p:nvPr>
            <p:ph idx="1" type="body"/>
          </p:nvPr>
        </p:nvSpPr>
        <p:spPr>
          <a:xfrm>
            <a:off x="311700" y="1947050"/>
            <a:ext cx="8520600" cy="29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Problems with high frequency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torque become too low → slipping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relation to micro-stepping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Char char="○"/>
            </a:pPr>
            <a:r>
              <a:rPr lang="en" sz="1700"/>
              <a:t>Microstepping → slower rotation → compensate with higher </a:t>
            </a:r>
            <a:r>
              <a:rPr lang="en" sz="1700"/>
              <a:t>frequency</a:t>
            </a:r>
            <a:endParaRPr sz="1700"/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- Optimizing for the A4988 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 rotWithShape="1">
          <a:blip r:embed="rId3">
            <a:alphaModFix/>
          </a:blip>
          <a:srcRect b="0" l="0" r="0" t="39624"/>
          <a:stretch/>
        </p:blipFill>
        <p:spPr>
          <a:xfrm>
            <a:off x="0" y="2052201"/>
            <a:ext cx="9144001" cy="1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311700" y="1541600"/>
            <a:ext cx="8520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Our current working point:</a:t>
            </a:r>
            <a:endParaRPr sz="1700"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77425" y="3226525"/>
            <a:ext cx="8520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* </a:t>
            </a:r>
            <a:r>
              <a:rPr lang="en" sz="1700"/>
              <a:t>LHL = quarter step</a:t>
            </a:r>
            <a:endParaRPr sz="1700"/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- </a:t>
            </a:r>
            <a:r>
              <a:rPr lang="en"/>
              <a:t>Arduino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Discussion: Controlling the A4988 Driver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b="10183" l="7570" r="15724" t="8608"/>
          <a:stretch/>
        </p:blipFill>
        <p:spPr>
          <a:xfrm>
            <a:off x="4700525" y="2695438"/>
            <a:ext cx="1550750" cy="11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4">
            <a:alphaModFix/>
          </a:blip>
          <a:srcRect b="8218" l="8466" r="9411" t="7485"/>
          <a:stretch/>
        </p:blipFill>
        <p:spPr>
          <a:xfrm>
            <a:off x="196150" y="2156925"/>
            <a:ext cx="2878825" cy="22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4549" y="2749825"/>
            <a:ext cx="1087775" cy="103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42"/>
          <p:cNvCxnSpPr>
            <a:stCxn id="318" idx="3"/>
            <a:endCxn id="317" idx="1"/>
          </p:cNvCxnSpPr>
          <p:nvPr/>
        </p:nvCxnSpPr>
        <p:spPr>
          <a:xfrm>
            <a:off x="3074975" y="3265163"/>
            <a:ext cx="16254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42"/>
          <p:cNvCxnSpPr>
            <a:stCxn id="317" idx="3"/>
            <a:endCxn id="319" idx="1"/>
          </p:cNvCxnSpPr>
          <p:nvPr/>
        </p:nvCxnSpPr>
        <p:spPr>
          <a:xfrm>
            <a:off x="6251275" y="3265150"/>
            <a:ext cx="14934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2" name="Google Shape;322;p42"/>
          <p:cNvPicPr preferRelativeResize="0"/>
          <p:nvPr/>
        </p:nvPicPr>
        <p:blipFill rotWithShape="1">
          <a:blip r:embed="rId6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- Arduino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3"/>
          <p:cNvSpPr txBox="1"/>
          <p:nvPr>
            <p:ph idx="1" type="body"/>
          </p:nvPr>
        </p:nvSpPr>
        <p:spPr>
          <a:xfrm>
            <a:off x="311700" y="1505700"/>
            <a:ext cx="49698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b="1" lang="en" sz="1700">
                <a:solidFill>
                  <a:schemeClr val="accent5"/>
                </a:solidFill>
              </a:rPr>
              <a:t>Send Arduino commands</a:t>
            </a:r>
            <a:endParaRPr b="1"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Moving the gimbal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1600"/>
              </a:spcAft>
              <a:buSzPts val="1700"/>
              <a:buChar char="●"/>
            </a:pPr>
            <a:r>
              <a:rPr lang="en" sz="1700"/>
              <a:t>Implement Parallelism between 2-Axes</a:t>
            </a:r>
            <a:endParaRPr sz="1700"/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500" y="2387750"/>
            <a:ext cx="3862575" cy="16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18/36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sz="3000"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28763" r="21238" t="0"/>
          <a:stretch/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- Arduino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311700" y="1505700"/>
            <a:ext cx="49698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Send Arduino commands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b="1" lang="en" sz="1700">
                <a:solidFill>
                  <a:schemeClr val="accent5"/>
                </a:solidFill>
              </a:rPr>
              <a:t>Moving the gimbal</a:t>
            </a:r>
            <a:endParaRPr b="1"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1600"/>
              </a:spcAft>
              <a:buSzPts val="1700"/>
              <a:buChar char="●"/>
            </a:pPr>
            <a:r>
              <a:rPr lang="en" sz="1700"/>
              <a:t>Implement Parallelism between 2-Axes</a:t>
            </a:r>
            <a:endParaRPr sz="1700"/>
          </a:p>
        </p:txBody>
      </p:sp>
      <p:pic>
        <p:nvPicPr>
          <p:cNvPr id="338" name="Google Shape;3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500" y="2601463"/>
            <a:ext cx="3862500" cy="118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4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19/36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- Arduino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5"/>
          <p:cNvSpPr txBox="1"/>
          <p:nvPr>
            <p:ph idx="1" type="body"/>
          </p:nvPr>
        </p:nvSpPr>
        <p:spPr>
          <a:xfrm>
            <a:off x="311700" y="1505700"/>
            <a:ext cx="49698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Send Arduino commands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Moving the gimbal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700"/>
              <a:buChar char="●"/>
            </a:pPr>
            <a:r>
              <a:rPr b="1" lang="en" sz="1700">
                <a:solidFill>
                  <a:schemeClr val="accent5"/>
                </a:solidFill>
              </a:rPr>
              <a:t>Implement Parallelism between 2-Axes</a:t>
            </a:r>
            <a:endParaRPr b="1" sz="1700">
              <a:solidFill>
                <a:schemeClr val="accent5"/>
              </a:solidFill>
            </a:endParaRPr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54900" y="1505700"/>
            <a:ext cx="3377400" cy="33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5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In-Depth Control Review</a:t>
            </a:r>
            <a:endParaRPr sz="3000"/>
          </a:p>
        </p:txBody>
      </p:sp>
      <p:pic>
        <p:nvPicPr>
          <p:cNvPr id="355" name="Google Shape;355;p46"/>
          <p:cNvPicPr preferRelativeResize="0"/>
          <p:nvPr/>
        </p:nvPicPr>
        <p:blipFill rotWithShape="1">
          <a:blip r:embed="rId3">
            <a:alphaModFix/>
          </a:blip>
          <a:srcRect b="0" l="21321" r="19388" t="0"/>
          <a:stretch/>
        </p:blipFill>
        <p:spPr>
          <a:xfrm>
            <a:off x="4572000" y="0"/>
            <a:ext cx="4571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Review - System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7"/>
          <p:cNvSpPr txBox="1"/>
          <p:nvPr/>
        </p:nvSpPr>
        <p:spPr>
          <a:xfrm>
            <a:off x="311700" y="1487425"/>
            <a:ext cx="8520600" cy="3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Model the system as a linear system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Model the target motion as constant acceleration with noise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Measurements are the target’s relative position to the gimbal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Use a Kalman filter to get information about targets: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Position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Speed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acceleration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p47"/>
          <p:cNvPicPr preferRelativeResize="0"/>
          <p:nvPr/>
        </p:nvPicPr>
        <p:blipFill rotWithShape="1">
          <a:blip r:embed="rId3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21/36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Review - Kalman Filter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8"/>
          <p:cNvSpPr txBox="1"/>
          <p:nvPr/>
        </p:nvSpPr>
        <p:spPr>
          <a:xfrm>
            <a:off x="311700" y="1487425"/>
            <a:ext cx="5399700" cy="3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Implemented as a standard discrete Kalman filter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Iterative process. For each processed image: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Calculate a K vector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If stationary, K vector is a constant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Predict state vector according to model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Correct state vector according to measurement and K vector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300" y="1947325"/>
            <a:ext cx="2947275" cy="14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8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22/36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Review - Kalman Filter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9"/>
          <p:cNvSpPr txBox="1"/>
          <p:nvPr/>
        </p:nvSpPr>
        <p:spPr>
          <a:xfrm>
            <a:off x="311700" y="1487425"/>
            <a:ext cx="5399700" cy="3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Code has options for stationary and non stationary filter, default is non stationary as: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Performance is not adversely affected by it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Better if time between each image processed varies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However, results are usually the same as K vector eventually converges to the stationary value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300" y="1947325"/>
            <a:ext cx="2947275" cy="14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9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23/36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Review - Controller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0"/>
          <p:cNvSpPr txBox="1"/>
          <p:nvPr/>
        </p:nvSpPr>
        <p:spPr>
          <a:xfrm>
            <a:off x="311700" y="1819025"/>
            <a:ext cx="5490000" cy="28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Kalman filter outputs position, speed and acceleration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Acceleration output is noisy and inaccurate so is not used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Add discrete approximation of integral on position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Result is a standard PID controller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8" name="Google Shape;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650" y="1819025"/>
            <a:ext cx="275272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0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0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24/36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Review - Camera Delay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1"/>
          <p:cNvSpPr txBox="1"/>
          <p:nvPr/>
        </p:nvSpPr>
        <p:spPr>
          <a:xfrm>
            <a:off x="641100" y="1582400"/>
            <a:ext cx="81912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Delay from camera output to controller output is around 0.2-0.3 seconds.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is mostly due to limitations in camera hardware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This creates problem with position calculation and tracking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Best solution is to get a better camera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Using the current gear, best solution is forward prediction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7" name="Google Shape;397;p51"/>
          <p:cNvPicPr preferRelativeResize="0"/>
          <p:nvPr/>
        </p:nvPicPr>
        <p:blipFill rotWithShape="1">
          <a:blip r:embed="rId3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1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25/36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600" y="3490100"/>
            <a:ext cx="41889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2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Review - Forward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2"/>
          <p:cNvSpPr txBox="1"/>
          <p:nvPr/>
        </p:nvSpPr>
        <p:spPr>
          <a:xfrm>
            <a:off x="311750" y="1724000"/>
            <a:ext cx="85206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Add buffer to gimbal position to simulate delay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Linear prediction according to: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Time delay value (Input to the system)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Average time between images (delta)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Predict forward to correct amount of steps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6" name="Google Shape;406;p52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2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26/36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Review - Forward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3"/>
          <p:cNvSpPr txBox="1"/>
          <p:nvPr/>
        </p:nvSpPr>
        <p:spPr>
          <a:xfrm>
            <a:off x="311750" y="1724000"/>
            <a:ext cx="85206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The Good: Good tracking when target is in constant acceleration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The Bad: Performs poorly when target has sharp changes in acceleration: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Example: Gimbal overshoots when target abruptly changes direction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4" name="Google Shape;414;p53"/>
          <p:cNvPicPr preferRelativeResize="0"/>
          <p:nvPr/>
        </p:nvPicPr>
        <p:blipFill rotWithShape="1">
          <a:blip r:embed="rId3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3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27/36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Background &amp; 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48" y="1440725"/>
            <a:ext cx="6845162" cy="299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8687700" y="4813500"/>
            <a:ext cx="456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 sz="3000"/>
          </a:p>
        </p:txBody>
      </p:sp>
      <p:pic>
        <p:nvPicPr>
          <p:cNvPr id="421" name="Google Shape;421;p54"/>
          <p:cNvPicPr preferRelativeResize="0"/>
          <p:nvPr/>
        </p:nvPicPr>
        <p:blipFill rotWithShape="1">
          <a:blip r:embed="rId3">
            <a:alphaModFix/>
          </a:blip>
          <a:srcRect b="0" l="26199" r="7133" t="0"/>
          <a:stretch/>
        </p:blipFill>
        <p:spPr>
          <a:xfrm>
            <a:off x="4572000" y="0"/>
            <a:ext cx="4571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-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427" name="Google Shape;427;p55"/>
          <p:cNvSpPr txBox="1"/>
          <p:nvPr/>
        </p:nvSpPr>
        <p:spPr>
          <a:xfrm>
            <a:off x="0" y="1282300"/>
            <a:ext cx="2265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Baseline simulation: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47" y="2550387"/>
            <a:ext cx="3555271" cy="220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118" y="3134258"/>
            <a:ext cx="4160120" cy="152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64" y="1791625"/>
            <a:ext cx="1369710" cy="55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5"/>
          <p:cNvPicPr preferRelativeResize="0"/>
          <p:nvPr/>
        </p:nvPicPr>
        <p:blipFill rotWithShape="1">
          <a:blip r:embed="rId6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5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28/36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-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pic>
        <p:nvPicPr>
          <p:cNvPr id="438" name="Google Shape;4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84" y="1891426"/>
            <a:ext cx="1315641" cy="53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83" y="2584838"/>
            <a:ext cx="3275811" cy="217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3673" y="3098777"/>
            <a:ext cx="3872464" cy="1657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6"/>
          <p:cNvSpPr txBox="1"/>
          <p:nvPr/>
        </p:nvSpPr>
        <p:spPr>
          <a:xfrm>
            <a:off x="0" y="1271575"/>
            <a:ext cx="2222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effects of E2E delay: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2" name="Google Shape;442;p56"/>
          <p:cNvPicPr preferRelativeResize="0"/>
          <p:nvPr/>
        </p:nvPicPr>
        <p:blipFill rotWithShape="1">
          <a:blip r:embed="rId6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29/36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7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-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pic>
        <p:nvPicPr>
          <p:cNvPr id="449" name="Google Shape;4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97" y="1807651"/>
            <a:ext cx="1303375" cy="53243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7"/>
          <p:cNvSpPr txBox="1"/>
          <p:nvPr/>
        </p:nvSpPr>
        <p:spPr>
          <a:xfrm>
            <a:off x="7125" y="1296550"/>
            <a:ext cx="2244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E2E delay with correction: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96" y="2413046"/>
            <a:ext cx="3535002" cy="234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805" y="2985485"/>
            <a:ext cx="4049995" cy="173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7"/>
          <p:cNvPicPr preferRelativeResize="0"/>
          <p:nvPr/>
        </p:nvPicPr>
        <p:blipFill rotWithShape="1">
          <a:blip r:embed="rId6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7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30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8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-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pic>
        <p:nvPicPr>
          <p:cNvPr id="460" name="Google Shape;4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" y="1807661"/>
            <a:ext cx="1493525" cy="61010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8"/>
          <p:cNvSpPr txBox="1"/>
          <p:nvPr/>
        </p:nvSpPr>
        <p:spPr>
          <a:xfrm>
            <a:off x="7125" y="1296550"/>
            <a:ext cx="4496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predicting using the wrong E2E delay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00" y="2315300"/>
            <a:ext cx="4699151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8"/>
          <p:cNvPicPr preferRelativeResize="0"/>
          <p:nvPr/>
        </p:nvPicPr>
        <p:blipFill rotWithShape="1">
          <a:blip r:embed="rId5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31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-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pic>
        <p:nvPicPr>
          <p:cNvPr id="470" name="Google Shape;4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05" y="1807651"/>
            <a:ext cx="1320078" cy="53925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7125" y="1296550"/>
            <a:ext cx="2244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noise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2" name="Google Shape;4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814" y="3091751"/>
            <a:ext cx="3888886" cy="16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304" y="2448138"/>
            <a:ext cx="3482041" cy="230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9"/>
          <p:cNvPicPr preferRelativeResize="0"/>
          <p:nvPr/>
        </p:nvPicPr>
        <p:blipFill rotWithShape="1">
          <a:blip r:embed="rId6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32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- Real Life - PID = 4, 6, 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60"/>
          <p:cNvPicPr preferRelativeResize="0"/>
          <p:nvPr/>
        </p:nvPicPr>
        <p:blipFill rotWithShape="1">
          <a:blip r:embed="rId3">
            <a:alphaModFix/>
          </a:blip>
          <a:srcRect b="34644" l="0" r="0" t="0"/>
          <a:stretch/>
        </p:blipFill>
        <p:spPr>
          <a:xfrm>
            <a:off x="0" y="1351650"/>
            <a:ext cx="9144000" cy="299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0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0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33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- Real Life - PID = 4, 4, 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61"/>
          <p:cNvPicPr preferRelativeResize="0"/>
          <p:nvPr/>
        </p:nvPicPr>
        <p:blipFill rotWithShape="1">
          <a:blip r:embed="rId3">
            <a:alphaModFix/>
          </a:blip>
          <a:srcRect b="34946" l="0" r="0" t="0"/>
          <a:stretch/>
        </p:blipFill>
        <p:spPr>
          <a:xfrm>
            <a:off x="0" y="1351650"/>
            <a:ext cx="9143999" cy="294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1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1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34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2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- Real Life - PID = 6, 6, 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62"/>
          <p:cNvPicPr preferRelativeResize="0"/>
          <p:nvPr/>
        </p:nvPicPr>
        <p:blipFill rotWithShape="1">
          <a:blip r:embed="rId3">
            <a:alphaModFix/>
          </a:blip>
          <a:srcRect b="37055" l="0" r="0" t="0"/>
          <a:stretch/>
        </p:blipFill>
        <p:spPr>
          <a:xfrm>
            <a:off x="0" y="1351650"/>
            <a:ext cx="9143999" cy="284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2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2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35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&amp; Conclusions</a:t>
            </a:r>
            <a:endParaRPr sz="3000"/>
          </a:p>
        </p:txBody>
      </p:sp>
      <p:pic>
        <p:nvPicPr>
          <p:cNvPr id="505" name="Google Shape;505;p63"/>
          <p:cNvPicPr preferRelativeResize="0"/>
          <p:nvPr/>
        </p:nvPicPr>
        <p:blipFill rotWithShape="1">
          <a:blip r:embed="rId3">
            <a:alphaModFix/>
          </a:blip>
          <a:srcRect b="0" l="41145" r="0" t="0"/>
          <a:stretch/>
        </p:blipFill>
        <p:spPr>
          <a:xfrm>
            <a:off x="4572000" y="0"/>
            <a:ext cx="4571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Background &amp; 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505700"/>
            <a:ext cx="4802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69999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ree Serif"/>
              <a:buAutoNum type="arabicPeriod"/>
            </a:pPr>
            <a:r>
              <a:rPr lang="en" sz="1700"/>
              <a:t>Recording fast moving object like birds, bats or insects.</a:t>
            </a:r>
            <a:endParaRPr sz="1700"/>
          </a:p>
          <a:p>
            <a:pPr indent="-215900" lvl="0" marL="269999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ree Serif"/>
              <a:buAutoNum type="arabicPeriod"/>
            </a:pPr>
            <a:r>
              <a:rPr lang="en" sz="1700"/>
              <a:t>Shooting down military invasive targets</a:t>
            </a:r>
            <a:endParaRPr sz="1700"/>
          </a:p>
          <a:p>
            <a:pPr indent="-215900" lvl="0" marL="269999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ree Serif"/>
              <a:buAutoNum type="arabicPeriod"/>
            </a:pPr>
            <a:r>
              <a:rPr lang="en" sz="1700"/>
              <a:t>Maintaining beam based communication with a moving system</a:t>
            </a:r>
            <a:endParaRPr sz="1700"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025" y="1346750"/>
            <a:ext cx="3718288" cy="33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8687700" y="4813500"/>
            <a:ext cx="456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&amp; </a:t>
            </a:r>
            <a:r>
              <a:rPr lang="en"/>
              <a:t>Conclusions</a:t>
            </a:r>
            <a:endParaRPr/>
          </a:p>
        </p:txBody>
      </p:sp>
      <p:sp>
        <p:nvSpPr>
          <p:cNvPr id="511" name="Google Shape;511;p64"/>
          <p:cNvSpPr txBox="1"/>
          <p:nvPr/>
        </p:nvSpPr>
        <p:spPr>
          <a:xfrm>
            <a:off x="311725" y="1258050"/>
            <a:ext cx="8520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Input delay is the bottleneck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for good following performance in this project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It cannot be fully overcome using prediction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It’s affect is amplified with higher types of the system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Working with open-loop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system is complex and can cause inaccuracy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Relying on </a:t>
            </a: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relative input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value  is less stable than absolute input value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Simulating a code-based system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is not always trivial, at least with Simulink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Performing </a:t>
            </a: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real-life experiments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might involve additional challenges and additional noise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Traditional </a:t>
            </a: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Kalman Filter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is not suited for complex motion profiles</a:t>
            </a:r>
            <a:endParaRPr sz="1700"/>
          </a:p>
        </p:txBody>
      </p:sp>
      <p:pic>
        <p:nvPicPr>
          <p:cNvPr id="512" name="Google Shape;512;p64"/>
          <p:cNvPicPr preferRelativeResize="0"/>
          <p:nvPr/>
        </p:nvPicPr>
        <p:blipFill rotWithShape="1">
          <a:blip r:embed="rId3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4"/>
          <p:cNvSpPr txBox="1"/>
          <p:nvPr/>
        </p:nvSpPr>
        <p:spPr>
          <a:xfrm>
            <a:off x="8747175" y="4788775"/>
            <a:ext cx="39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4"/>
          <p:cNvSpPr txBox="1"/>
          <p:nvPr/>
        </p:nvSpPr>
        <p:spPr>
          <a:xfrm>
            <a:off x="8602600" y="4813500"/>
            <a:ext cx="541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36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5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 txBox="1"/>
          <p:nvPr>
            <p:ph type="title"/>
          </p:nvPr>
        </p:nvSpPr>
        <p:spPr>
          <a:xfrm>
            <a:off x="1448100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 to video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67"/>
          <p:cNvPicPr preferRelativeResize="0"/>
          <p:nvPr/>
        </p:nvPicPr>
        <p:blipFill rotWithShape="1">
          <a:blip r:embed="rId3">
            <a:alphaModFix/>
          </a:blip>
          <a:srcRect b="0" l="16936" r="0" t="0"/>
          <a:stretch/>
        </p:blipFill>
        <p:spPr>
          <a:xfrm>
            <a:off x="117475" y="1473595"/>
            <a:ext cx="4488901" cy="34841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30" name="Google Shape;53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9026" y="556125"/>
            <a:ext cx="2352575" cy="23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7"/>
          <p:cNvSpPr/>
          <p:nvPr/>
        </p:nvSpPr>
        <p:spPr>
          <a:xfrm rot="-5980817">
            <a:off x="5584831" y="-348213"/>
            <a:ext cx="1750221" cy="4504746"/>
          </a:xfrm>
          <a:prstGeom prst="triangle">
            <a:avLst>
              <a:gd fmla="val 4943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65000">
                <a:srgbClr val="B8D2EA"/>
              </a:gs>
              <a:gs pos="100000">
                <a:srgbClr val="70A4D5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725" y="181700"/>
            <a:ext cx="2427820" cy="69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4757" y="231488"/>
            <a:ext cx="2617459" cy="59891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7"/>
          <p:cNvSpPr txBox="1"/>
          <p:nvPr>
            <p:ph idx="4294967295" type="title"/>
          </p:nvPr>
        </p:nvSpPr>
        <p:spPr>
          <a:xfrm>
            <a:off x="4809500" y="3005025"/>
            <a:ext cx="33009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 Sarig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Idan Anner</a:t>
            </a:r>
            <a:endParaRPr/>
          </a:p>
        </p:txBody>
      </p:sp>
      <p:sp>
        <p:nvSpPr>
          <p:cNvPr id="535" name="Google Shape;535;p67"/>
          <p:cNvSpPr txBox="1"/>
          <p:nvPr>
            <p:ph idx="4294967295" type="title"/>
          </p:nvPr>
        </p:nvSpPr>
        <p:spPr>
          <a:xfrm>
            <a:off x="4809500" y="4443250"/>
            <a:ext cx="33009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Supervised by Ilan Rusnak</a:t>
            </a:r>
            <a:endParaRPr sz="1400"/>
          </a:p>
        </p:txBody>
      </p:sp>
      <p:pic>
        <p:nvPicPr>
          <p:cNvPr id="536" name="Google Shape;53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1431" y="206595"/>
            <a:ext cx="2949645" cy="6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8"/>
          <p:cNvSpPr txBox="1"/>
          <p:nvPr>
            <p:ph idx="4294967295" type="title"/>
          </p:nvPr>
        </p:nvSpPr>
        <p:spPr>
          <a:xfrm>
            <a:off x="819150" y="2022750"/>
            <a:ext cx="75057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A Gimbal to Follow A Drone, Handling Input Delay with Prediction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9"/>
          <p:cNvPicPr preferRelativeResize="0"/>
          <p:nvPr/>
        </p:nvPicPr>
        <p:blipFill rotWithShape="1">
          <a:blip r:embed="rId3">
            <a:alphaModFix/>
          </a:blip>
          <a:srcRect b="0" l="16936" r="0" t="0"/>
          <a:stretch/>
        </p:blipFill>
        <p:spPr>
          <a:xfrm>
            <a:off x="1513888" y="247950"/>
            <a:ext cx="6116225" cy="4747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0"/>
          <p:cNvSpPr txBox="1"/>
          <p:nvPr>
            <p:ph idx="4294967295" type="title"/>
          </p:nvPr>
        </p:nvSpPr>
        <p:spPr>
          <a:xfrm>
            <a:off x="819150" y="2291100"/>
            <a:ext cx="75057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The System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63" y="740875"/>
            <a:ext cx="8678076" cy="37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/>
          <p:nvPr>
            <p:ph idx="4294967295" type="title"/>
          </p:nvPr>
        </p:nvSpPr>
        <p:spPr>
          <a:xfrm>
            <a:off x="819150" y="2291100"/>
            <a:ext cx="75057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 and Tune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idx="4294967295" type="title"/>
          </p:nvPr>
        </p:nvSpPr>
        <p:spPr>
          <a:xfrm>
            <a:off x="2734200" y="2019300"/>
            <a:ext cx="36756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Coordinates as Input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Operational Objective: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Point a laser beam to this drone as accurately as possible.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311600" y="1505700"/>
            <a:ext cx="48324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Educa</a:t>
            </a:r>
            <a:r>
              <a:rPr b="1" lang="en" sz="1600"/>
              <a:t>tional Objective:</a:t>
            </a:r>
            <a:endParaRPr/>
          </a:p>
          <a:p>
            <a:pPr indent="-3238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Understand the main consideration of designing a discrete controlled following system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Learn the right development workflow of such system</a:t>
            </a:r>
            <a:endParaRPr sz="1500"/>
          </a:p>
          <a:p>
            <a:pPr indent="-323850" lvl="0" marL="457200" rtl="0" algn="l">
              <a:spcBef>
                <a:spcPts val="17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Feel the main bottlenecks of such a system including noises, delays, amplifications etc.</a:t>
            </a:r>
            <a:endParaRPr sz="1500"/>
          </a:p>
          <a:p>
            <a:pPr indent="-323850" lvl="0" marL="457200" rtl="0" algn="l">
              <a:spcBef>
                <a:spcPts val="17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a sense of the limitations of such a cheap setup</a:t>
            </a:r>
            <a:endParaRPr sz="1500"/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8687700" y="4813500"/>
            <a:ext cx="456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" y="99337"/>
            <a:ext cx="9143037" cy="50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5"/>
          <p:cNvSpPr txBox="1"/>
          <p:nvPr>
            <p:ph idx="4294967295" type="title"/>
          </p:nvPr>
        </p:nvSpPr>
        <p:spPr>
          <a:xfrm>
            <a:off x="2734200" y="2019300"/>
            <a:ext cx="36756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Camera’s Delay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Characterized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863" y="284725"/>
            <a:ext cx="5062276" cy="46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7"/>
          <p:cNvSpPr txBox="1"/>
          <p:nvPr>
            <p:ph idx="4294967295" type="title"/>
          </p:nvPr>
        </p:nvSpPr>
        <p:spPr>
          <a:xfrm>
            <a:off x="2103000" y="2019300"/>
            <a:ext cx="49380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Prediction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8"/>
          <p:cNvSpPr txBox="1"/>
          <p:nvPr/>
        </p:nvSpPr>
        <p:spPr>
          <a:xfrm>
            <a:off x="3950350" y="2390400"/>
            <a:ext cx="1032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m_est^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2" name="Google Shape;59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58113"/>
            <a:ext cx="474345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9"/>
          <p:cNvSpPr txBox="1"/>
          <p:nvPr>
            <p:ph idx="4294967295" type="title"/>
          </p:nvPr>
        </p:nvSpPr>
        <p:spPr>
          <a:xfrm>
            <a:off x="2734200" y="2019300"/>
            <a:ext cx="36756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 Great Tracking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75" y="517150"/>
            <a:ext cx="3408551" cy="101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307" y="2022328"/>
            <a:ext cx="4647382" cy="109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725" y="3612963"/>
            <a:ext cx="50673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1"/>
          <p:cNvSpPr txBox="1"/>
          <p:nvPr>
            <p:ph idx="4294967295" type="title"/>
          </p:nvPr>
        </p:nvSpPr>
        <p:spPr>
          <a:xfrm>
            <a:off x="2921550" y="2261250"/>
            <a:ext cx="33009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2020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Academic 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505700"/>
            <a:ext cx="50241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Direct Versus Indirect Line of Sight (LOS) Stabilization (Article)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Feedback Control of Dynamic Systems, 8th Edition (Book)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Technion Control Theory 2 course Tutorials</a:t>
            </a:r>
            <a:endParaRPr sz="1600"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250" y="1488200"/>
            <a:ext cx="3503400" cy="341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8687700" y="4813500"/>
            <a:ext cx="456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/36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Overview</a:t>
            </a:r>
            <a:endParaRPr sz="3000"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35392" r="0" t="0"/>
          <a:stretch/>
        </p:blipFill>
        <p:spPr>
          <a:xfrm>
            <a:off x="4572000" y="356875"/>
            <a:ext cx="4439024" cy="442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Overview</a:t>
            </a:r>
            <a:r>
              <a:rPr lang="en"/>
              <a:t> - Hardware Diagram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6148"/>
            <a:ext cx="9144000" cy="2786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670662" y="4756102"/>
            <a:ext cx="1802673" cy="3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